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5" r:id="rId5"/>
    <p:sldId id="266" r:id="rId6"/>
    <p:sldId id="267" r:id="rId7"/>
    <p:sldId id="268" r:id="rId8"/>
    <p:sldId id="269" r:id="rId9"/>
    <p:sldId id="270" r:id="rId10"/>
    <p:sldId id="271" r:id="rId11"/>
    <p:sldId id="272" r:id="rId12"/>
    <p:sldId id="273" r:id="rId13"/>
    <p:sldId id="274" r:id="rId14"/>
    <p:sldId id="261" r:id="rId15"/>
    <p:sldId id="262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>
      <p:cViewPr varScale="1">
        <p:scale>
          <a:sx n="60" d="100"/>
          <a:sy n="60" d="100"/>
        </p:scale>
        <p:origin x="1242" y="2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C2543E-25C5-218C-415D-68A16D870F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F55DA4-945C-33DA-E4D5-8B2F0E450B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89EBED-71AD-DA73-70DD-0C590577A6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1171C2-415E-4DB9-9CAF-A625670E63EF}" type="datetimeFigureOut">
              <a:rPr lang="en-US" smtClean="0"/>
              <a:t>7/10/2025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F31617-DC2B-07FA-D06C-5976830827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D3BAA8-E8F6-B31B-29A7-EA4D2D2B47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9CE6C-6409-40B9-BB71-5CD44DB527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4723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0409E-9852-BEB7-5FB2-BC7AC2E9ED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9371FFE-14C0-C604-BE37-B0FF4FE8E3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6509D8-E6BF-D4C2-1C6E-F6CC7EBDFB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1171C2-415E-4DB9-9CAF-A625670E63EF}" type="datetimeFigureOut">
              <a:rPr lang="en-US" smtClean="0"/>
              <a:t>7/10/2025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6E065C-633D-D4AD-E82F-31B2B1F0CE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C1A112-B4BE-92AD-551B-3984B33E4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9CE6C-6409-40B9-BB71-5CD44DB527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7160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E21FFB7-F4AF-F116-80D3-AF910CE2F79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927CA9-13E1-5A83-EDE9-20F65C7B72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C3A099-DC41-5E4D-1B4A-E0BB7909E5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1171C2-415E-4DB9-9CAF-A625670E63EF}" type="datetimeFigureOut">
              <a:rPr lang="en-US" smtClean="0"/>
              <a:t>7/10/2025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D66DA0-A03F-F832-FDE2-103A66667E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E982C7-C8B7-7CB8-37CF-1780EACDC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9CE6C-6409-40B9-BB71-5CD44DB527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1741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01A072-F33C-989A-B4FA-7515A325BF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C7DB05-2207-8455-7FE2-EAE307E5B2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B0DB67-19E3-C037-06CA-2398668153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1171C2-415E-4DB9-9CAF-A625670E63EF}" type="datetimeFigureOut">
              <a:rPr lang="en-US" smtClean="0"/>
              <a:t>7/10/2025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3EA62A-EE45-542A-2202-7399F46B88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EA7F0F-C277-71A0-0EDF-682073495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9CE6C-6409-40B9-BB71-5CD44DB527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6577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EF51E2-0E66-4E87-6EF3-7F3B1524D2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3CEC02-9E91-2BCA-74D7-D70B62CD16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C83496-DE76-B349-FA97-719A68F0BD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1171C2-415E-4DB9-9CAF-A625670E63EF}" type="datetimeFigureOut">
              <a:rPr lang="en-US" smtClean="0"/>
              <a:t>7/10/2025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C9D9D1-683D-73D6-C86F-092F01855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7C91BA-F79C-228B-B62B-F05D649A8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9CE6C-6409-40B9-BB71-5CD44DB527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6234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85C313-EC62-F802-F285-C3F1815DB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BFB2F5-CF9D-3976-2201-593AB7FDE0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86ACEC-2C34-48C1-0E17-015DCACB68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BB020D-45E5-92ED-15F0-4C9F387426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1171C2-415E-4DB9-9CAF-A625670E63EF}" type="datetimeFigureOut">
              <a:rPr lang="en-US" smtClean="0"/>
              <a:t>7/10/2025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A2AC4E-0BE9-0719-1224-0C6B4E1407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AB62EE-86CC-0950-0A9D-851D7FD0E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9CE6C-6409-40B9-BB71-5CD44DB527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4578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4D8B15-8306-B904-4992-A1DC3FD935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177C6A-803C-8C13-8161-76ECEEB530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D4D41F-033C-B5FE-5D06-55192E956B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F269805-CF6E-4A39-9F61-6065E8BFD5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AF01F1B-F478-95B2-B4CB-811E8D68FF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7E0C732-E617-AD76-E2EA-DAD6A3C737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1171C2-415E-4DB9-9CAF-A625670E63EF}" type="datetimeFigureOut">
              <a:rPr lang="en-US" smtClean="0"/>
              <a:t>7/10/2025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0ADC8E6-0A48-A04B-7EC7-1151638813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F75B088-2B53-C73E-431B-DA1FD8E27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9CE6C-6409-40B9-BB71-5CD44DB527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2474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D7FC2-ADD2-69DD-26F0-5DD0D59CF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2AB238F-527D-FAD7-B717-7C2FF7393D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1171C2-415E-4DB9-9CAF-A625670E63EF}" type="datetimeFigureOut">
              <a:rPr lang="en-US" smtClean="0"/>
              <a:t>7/10/2025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6024A3-67CF-8804-F6D0-67CCBC8EC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472107-5B65-41E1-6FCC-56BC385588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9CE6C-6409-40B9-BB71-5CD44DB527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7088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E4B054F-5C45-EDE2-996B-88CB6D2382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1171C2-415E-4DB9-9CAF-A625670E63EF}" type="datetimeFigureOut">
              <a:rPr lang="en-US" smtClean="0"/>
              <a:t>7/10/2025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41F5DF9-FD32-7FAE-1F81-F1C1CB8F14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E487E8-EB40-C501-3801-C108CA9EB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9CE6C-6409-40B9-BB71-5CD44DB527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4252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691C77-C4CA-7302-90E3-254168F7C9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F74A90-A6D9-ED7A-D173-86F4C1C4C8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E63AA4-0391-2649-F6E3-F1E87EB5FA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AF6D31-4796-AC52-9AB2-895A004E4E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1171C2-415E-4DB9-9CAF-A625670E63EF}" type="datetimeFigureOut">
              <a:rPr lang="en-US" smtClean="0"/>
              <a:t>7/10/2025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64D437-FC94-91AA-FDAD-D7594BCD8C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0E6468-BB77-CF90-2B50-4945CA2D1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9CE6C-6409-40B9-BB71-5CD44DB527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2415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82D9D3-76D9-C79F-DA46-EE3DE24F6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F9E72C0-C9A4-3D77-A147-7330FC61D65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5150EC-F080-332D-2466-1F26976198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4A4199-B1AE-2DE9-0978-C2FA16C889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1171C2-415E-4DB9-9CAF-A625670E63EF}" type="datetimeFigureOut">
              <a:rPr lang="en-US" smtClean="0"/>
              <a:t>7/10/2025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3942BE-EACE-5AFC-30DA-9C7DBC7A6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2F5DA4-2A5E-19C9-B420-CC2E9D66CF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9CE6C-6409-40B9-BB71-5CD44DB527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8801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A92B71D-C9B7-0A02-B48A-A3011526C4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4A5843-F463-ADB8-120D-4F2592B5AE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A53B70-96D4-611D-3C72-B54BB6789BD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1171C2-415E-4DB9-9CAF-A625670E63EF}" type="datetimeFigureOut">
              <a:rPr lang="en-US" smtClean="0"/>
              <a:t>7/10/2025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539947-FBBB-58D2-AD32-482E2970CD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683264-4029-40A9-498A-E1585F728B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599CE6C-6409-40B9-BB71-5CD44DB527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6956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23698E-4A63-B3AA-CEDF-E6DD6EF49BD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ML2 2.3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12DC7F-9006-E223-8D72-B592A493A82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sz="2800" dirty="0"/>
              <a:t>Complex Machine Learning Model</a:t>
            </a:r>
          </a:p>
          <a:p>
            <a:r>
              <a:rPr lang="en-US" dirty="0"/>
              <a:t>Random Forest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By: Jordan Novelli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3147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2D20E65-1122-D320-8A45-5E0BA7D692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AD455FB5-D092-66AB-E566-9473E27124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231" y="449179"/>
            <a:ext cx="2509000" cy="943660"/>
          </a:xfrm>
        </p:spPr>
        <p:txBody>
          <a:bodyPr>
            <a:normAutofit fontScale="90000"/>
          </a:bodyPr>
          <a:lstStyle/>
          <a:p>
            <a:r>
              <a:rPr lang="en-US" dirty="0"/>
              <a:t>Maastricht</a:t>
            </a:r>
            <a:br>
              <a:rPr lang="en-US" dirty="0"/>
            </a:br>
            <a:r>
              <a:rPr lang="en-US" dirty="0"/>
              <a:t>Bar Chart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DC7BB7B-9D53-3051-D51C-D48BBA310B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46231" y="1692440"/>
            <a:ext cx="2509000" cy="4405566"/>
          </a:xfrm>
        </p:spPr>
        <p:txBody>
          <a:bodyPr>
            <a:normAutofit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Our bar graph matches nicely with our feature importance.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Precipitation has a large influence with Temperature max as an extremely strong runner up!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Temperature mean is less than half of precipitation so there’s not a large amount of influence, either.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Comparing Dusseldorf with Maastricht we are starting to see that temperature mean isn’t as influential as we thought.</a:t>
            </a:r>
          </a:p>
        </p:txBody>
      </p:sp>
      <p:pic>
        <p:nvPicPr>
          <p:cNvPr id="4" name="Picture 3" descr="A graph of blue bars&#10;&#10;AI-generated content may be incorrect.">
            <a:extLst>
              <a:ext uri="{FF2B5EF4-FFF2-40B4-BE49-F238E27FC236}">
                <a16:creationId xmlns:a16="http://schemas.microsoft.com/office/drawing/2014/main" id="{6F59A048-59F2-4779-6AA4-1E8F675EC2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5231" y="183682"/>
            <a:ext cx="9272337" cy="6490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5420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37EC1DB-F479-92BC-921E-8226418C4B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7A6D6DD-AECA-BA63-0009-1AE6657026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231" y="381000"/>
            <a:ext cx="2509000" cy="677779"/>
          </a:xfrm>
        </p:spPr>
        <p:txBody>
          <a:bodyPr>
            <a:normAutofit/>
          </a:bodyPr>
          <a:lstStyle/>
          <a:p>
            <a:r>
              <a:rPr lang="en-US" dirty="0"/>
              <a:t>Basel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4823205-A0A3-2D73-5295-C03B1AD97A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46231" y="1313445"/>
            <a:ext cx="2509000" cy="4718385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Our third weather station and this RF is a little busier than the previous two weather stations but, it’s not too bad..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RF has all the years within the data but only the observations for Basel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Our Model Accuracy was: 1.0 – I assume simply because we are working with one weather station.</a:t>
            </a:r>
          </a:p>
        </p:txBody>
      </p:sp>
      <p:pic>
        <p:nvPicPr>
          <p:cNvPr id="4" name="Picture 3" descr="A diagram of a network&#10;&#10;AI-generated content may be incorrect.">
            <a:extLst>
              <a:ext uri="{FF2B5EF4-FFF2-40B4-BE49-F238E27FC236}">
                <a16:creationId xmlns:a16="http://schemas.microsoft.com/office/drawing/2014/main" id="{F17B5D4D-ADAF-348E-93CC-631CFC9D7D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5231" y="1313444"/>
            <a:ext cx="9436770" cy="4718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0208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49F6824-A57F-DF87-A29D-ABA333F570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306C172C-3A2E-99B4-CA34-29D434CCD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Basel</a:t>
            </a:r>
            <a:br>
              <a:rPr lang="en-US" dirty="0"/>
            </a:br>
            <a:r>
              <a:rPr lang="en-US" dirty="0"/>
              <a:t>Feature Importance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24917F6-DCA2-B8C9-687A-542F226EF80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are still observing 9 Feature Importance 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can see that like in the main RF, our top influencing features are precipitation, temperature max but Basel offers a difference!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Basel third feature is global radiation. This would lead me to believe that perhaps Basel is closer to the equator.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Our sum  for Basel is 0.088</a:t>
            </a:r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8C87E9A-084C-7241-B9B1-839A28CA03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533260"/>
            <a:ext cx="4915586" cy="3791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2620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98D5023-9CE3-0453-4ECC-F6FA7771D7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8CED163E-75CF-0D3C-02AA-029DF7B92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231" y="497305"/>
            <a:ext cx="2509000" cy="895534"/>
          </a:xfrm>
        </p:spPr>
        <p:txBody>
          <a:bodyPr>
            <a:normAutofit fontScale="90000"/>
          </a:bodyPr>
          <a:lstStyle/>
          <a:p>
            <a:r>
              <a:rPr lang="en-US" dirty="0"/>
              <a:t>Basel</a:t>
            </a:r>
            <a:br>
              <a:rPr lang="en-US" dirty="0"/>
            </a:br>
            <a:r>
              <a:rPr lang="en-US" dirty="0"/>
              <a:t>Bar Chart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67D7311-35FD-2392-3128-5D168FAECA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46231" y="1692440"/>
            <a:ext cx="2509000" cy="4405566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Our bar graph matches nicely with our feature importance.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Precipitation has a large influence with Temperature max coming in as strong second.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Global Radiation is less than half of precipitation so there’s not a large amount of influence.</a:t>
            </a:r>
          </a:p>
        </p:txBody>
      </p:sp>
      <p:pic>
        <p:nvPicPr>
          <p:cNvPr id="4" name="Picture 3" descr="A graph of blue squares&#10;&#10;AI-generated content may be incorrect.">
            <a:extLst>
              <a:ext uri="{FF2B5EF4-FFF2-40B4-BE49-F238E27FC236}">
                <a16:creationId xmlns:a16="http://schemas.microsoft.com/office/drawing/2014/main" id="{9771276F-D0BC-6610-FD67-6F39BAF34C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9062" y="248652"/>
            <a:ext cx="9086707" cy="6360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0545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49CA928-5B50-9C5B-B129-8B27A4B7BF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7D1BBAFA-DE99-AAFB-1380-42B1C0E76D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BFC4E9A-5A19-7257-875E-CF6A7072C2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774948" cy="3811588"/>
          </a:xfrm>
        </p:spPr>
        <p:txBody>
          <a:bodyPr/>
          <a:lstStyle/>
          <a:p>
            <a:r>
              <a:rPr lang="en-US" dirty="0"/>
              <a:t>	Our random Forest and Feature Importance have begun to point us in the right direction for understanding what influences a good day.</a:t>
            </a:r>
          </a:p>
          <a:p>
            <a:r>
              <a:rPr lang="en-US" dirty="0"/>
              <a:t>	With precipitation, otherwise knowns as rain or hail, we can conclude that when the day is wet and rainy or even snows the day is not aligned with “pleasant” weather. </a:t>
            </a:r>
          </a:p>
          <a:p>
            <a:r>
              <a:rPr lang="en-US" dirty="0"/>
              <a:t>	When a day has high temperatures, those days are also not considered “pleasant” weather.</a:t>
            </a:r>
          </a:p>
          <a:p>
            <a:r>
              <a:rPr lang="en-US" dirty="0"/>
              <a:t>	Precipitation and temperature max have been our top influencers of unpleasant and pleasant weather. If these two parameters are low then we are more likely to have a day with pleasant weather.</a:t>
            </a:r>
          </a:p>
        </p:txBody>
      </p:sp>
      <p:pic>
        <p:nvPicPr>
          <p:cNvPr id="3" name="Picture 2" descr="A cloud with rain and snowflakes&#10;&#10;AI-generated content may be incorrect.">
            <a:extLst>
              <a:ext uri="{FF2B5EF4-FFF2-40B4-BE49-F238E27FC236}">
                <a16:creationId xmlns:a16="http://schemas.microsoft.com/office/drawing/2014/main" id="{3FABCEF8-2D41-ADF2-A519-775D52AA65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4736" y="252050"/>
            <a:ext cx="4438209" cy="3138113"/>
          </a:xfrm>
          <a:prstGeom prst="rect">
            <a:avLst/>
          </a:prstGeom>
        </p:spPr>
      </p:pic>
      <p:pic>
        <p:nvPicPr>
          <p:cNvPr id="5" name="Picture 4" descr="A thermometer with sun and clouds in the background&#10;&#10;AI-generated content may be incorrect.">
            <a:extLst>
              <a:ext uri="{FF2B5EF4-FFF2-40B4-BE49-F238E27FC236}">
                <a16:creationId xmlns:a16="http://schemas.microsoft.com/office/drawing/2014/main" id="{F3302484-D9F7-C4BE-C23B-AF3B69A379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9977" y="3390163"/>
            <a:ext cx="4350336" cy="2900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0320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76ADF00-06C8-584B-AA7D-0E78D66688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7473378F-75D8-FA61-77B4-3CFACA34905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END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85120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4B497B9-0F41-EF53-D3E0-2284DAEBA9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FDE0E7A-711F-98A0-C30B-9AA60325B1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231" y="381000"/>
            <a:ext cx="2509000" cy="677779"/>
          </a:xfrm>
        </p:spPr>
        <p:txBody>
          <a:bodyPr>
            <a:normAutofit fontScale="90000"/>
          </a:bodyPr>
          <a:lstStyle/>
          <a:p>
            <a:r>
              <a:rPr lang="en-US" dirty="0"/>
              <a:t>Random Forest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A5C1C70-B34D-4F94-38D4-5BB035E7E0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46231" y="1313445"/>
            <a:ext cx="2509000" cy="4718385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the first Random Forest I ran, I selected a single decade to examine.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 chose decade 1960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Random Forest had all 15 weather stations and all 15 pleasant weather predictions.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RF is quite large and obviously difficult to read.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Our Model Accuracy was: 0.6032831737346102</a:t>
            </a:r>
          </a:p>
        </p:txBody>
      </p:sp>
      <p:pic>
        <p:nvPicPr>
          <p:cNvPr id="13" name="Picture 12" descr="A city skyline with many small black dots&#10;&#10;AI-generated content may be incorrect.">
            <a:extLst>
              <a:ext uri="{FF2B5EF4-FFF2-40B4-BE49-F238E27FC236}">
                <a16:creationId xmlns:a16="http://schemas.microsoft.com/office/drawing/2014/main" id="{1E685C0D-B68C-39C9-B270-99F73FE06B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5230" y="1313446"/>
            <a:ext cx="9436770" cy="4718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8110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86F8B90-4B41-E05A-AA72-432AB5D8B2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E7C92356-406C-8F3B-53C2-5491A2C03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Forest  Feature Importance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21EB085-527D-B7F3-513D-5EA5C2CE0B2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When creating Feature Importance there were 135 values.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Looking within a range of 0.042943 – 0.011188 (top 29 items) we can see that </a:t>
            </a:r>
            <a:r>
              <a:rPr lang="en-US" dirty="0" err="1"/>
              <a:t>Temp_Max</a:t>
            </a:r>
            <a:r>
              <a:rPr lang="en-US" dirty="0"/>
              <a:t>, </a:t>
            </a:r>
            <a:r>
              <a:rPr lang="en-US" dirty="0" err="1"/>
              <a:t>Temp_Mean</a:t>
            </a:r>
            <a:r>
              <a:rPr lang="en-US" dirty="0"/>
              <a:t> and Precipitation are the top features with the most influence. </a:t>
            </a:r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D0A4CBA-FF32-5270-E0BC-70AF51FB1D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9977" y="0"/>
            <a:ext cx="27556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7744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9606DF8-ED9D-3FB1-6CE9-BE0C0488DD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24D0E656-8D77-66D3-07F8-D9C6C81C3E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231" y="759995"/>
            <a:ext cx="2509000" cy="632844"/>
          </a:xfrm>
        </p:spPr>
        <p:txBody>
          <a:bodyPr>
            <a:normAutofit fontScale="90000"/>
          </a:bodyPr>
          <a:lstStyle/>
          <a:p>
            <a:r>
              <a:rPr lang="en-US" dirty="0"/>
              <a:t>Random Forest  Bar Chart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D60E53F-A5C9-D8EB-AE85-D9FAEB95EE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46231" y="1692440"/>
            <a:ext cx="2509000" cy="4405566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Our bar chart shows the weather stations with the most influence (left to right)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can even look at the sum of each weather station to visualize it’s rank.</a:t>
            </a:r>
          </a:p>
        </p:txBody>
      </p:sp>
      <p:pic>
        <p:nvPicPr>
          <p:cNvPr id="5" name="Picture 4" descr="A graph of blue bars&#10;&#10;AI-generated content may be incorrect.">
            <a:extLst>
              <a:ext uri="{FF2B5EF4-FFF2-40B4-BE49-F238E27FC236}">
                <a16:creationId xmlns:a16="http://schemas.microsoft.com/office/drawing/2014/main" id="{163D0A7C-45BB-01A7-1CA0-8B0A6D6ABB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5231" y="759994"/>
            <a:ext cx="9341519" cy="5338011"/>
          </a:xfrm>
          <a:prstGeom prst="rect">
            <a:avLst/>
          </a:prstGeom>
        </p:spPr>
      </p:pic>
      <p:pic>
        <p:nvPicPr>
          <p:cNvPr id="7" name="Picture 6" descr="A table of numbers with black text&#10;&#10;AI-generated content may be incorrect.">
            <a:extLst>
              <a:ext uri="{FF2B5EF4-FFF2-40B4-BE49-F238E27FC236}">
                <a16:creationId xmlns:a16="http://schemas.microsoft.com/office/drawing/2014/main" id="{D9FD79CF-E214-EB07-3184-21FC51AB78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0375" y="719889"/>
            <a:ext cx="2305372" cy="2762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0389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BEDC5B4-C088-8279-0397-670FF44F8E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2B20E84C-E8CE-2C2A-3359-F6F92DBD0D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231" y="381000"/>
            <a:ext cx="2509000" cy="677779"/>
          </a:xfrm>
        </p:spPr>
        <p:txBody>
          <a:bodyPr>
            <a:normAutofit/>
          </a:bodyPr>
          <a:lstStyle/>
          <a:p>
            <a:r>
              <a:rPr lang="en-US" dirty="0"/>
              <a:t>Dusseldorf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E76EA76-BCE5-8018-7DBE-FD690CF8AE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46231" y="1313445"/>
            <a:ext cx="2509000" cy="4718385"/>
          </a:xfrm>
        </p:spPr>
        <p:txBody>
          <a:bodyPr>
            <a:normAutofit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 began running RF for the top 3 weather stations. Dusseldorf was the highest influencing weather station according to the first RF.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RF has all the years within the data but only the observations for Dusseldorf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RF is quite a bit smaller and a lot easier to read.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Our Model Accuracy was: 1.0 – I assume simply because we are working with one weather station.</a:t>
            </a:r>
          </a:p>
        </p:txBody>
      </p:sp>
      <p:pic>
        <p:nvPicPr>
          <p:cNvPr id="3" name="Picture 2" descr="A group of blue and orange squares&#10;&#10;AI-generated content may be incorrect.">
            <a:extLst>
              <a:ext uri="{FF2B5EF4-FFF2-40B4-BE49-F238E27FC236}">
                <a16:creationId xmlns:a16="http://schemas.microsoft.com/office/drawing/2014/main" id="{6A6E9AD0-D018-1E2F-7A8A-E73192E665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5231" y="1313445"/>
            <a:ext cx="9436772" cy="4718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9834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F9A3F83-396E-E554-0B4F-E936EDD24A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BC2E59FF-5665-BD33-CA6A-99B82DF44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Dusseldorf</a:t>
            </a:r>
            <a:br>
              <a:rPr lang="en-US" dirty="0"/>
            </a:br>
            <a:r>
              <a:rPr lang="en-US" dirty="0"/>
              <a:t>Feature Importance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9863975-F8BD-BC97-AEAF-9240D6E84F4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When creating Feature Importance there were 9 values.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can see that like in the main RF, our top influencing features are precipitation, temperature max and temperature mean.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Our sum  for Dusseldorf is 0.108</a:t>
            </a:r>
          </a:p>
        </p:txBody>
      </p:sp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3EBDEA3-4F30-F09B-1946-4FCB26697C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3354" y="1557076"/>
            <a:ext cx="5430008" cy="3743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7206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4657EFC-9E01-0A7F-7450-5D31864169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400A9ED7-7D5B-3E63-2E56-17836FB968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231" y="759995"/>
            <a:ext cx="2509000" cy="632844"/>
          </a:xfrm>
        </p:spPr>
        <p:txBody>
          <a:bodyPr>
            <a:normAutofit fontScale="90000"/>
          </a:bodyPr>
          <a:lstStyle/>
          <a:p>
            <a:r>
              <a:rPr lang="en-US" dirty="0"/>
              <a:t>Dusseldorf</a:t>
            </a:r>
            <a:br>
              <a:rPr lang="en-US" dirty="0"/>
            </a:br>
            <a:r>
              <a:rPr lang="en-US" dirty="0"/>
              <a:t>Bar Chart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FC609A0-B201-9DC2-FD90-7A9DABEFB9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46231" y="1692440"/>
            <a:ext cx="2509000" cy="4405566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Our bar graph matches nicely with our feature importance.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Precipitation has a large influence with Temperature max coming in as strong second.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Temperature mean is less than half of precipitation so there’s not a large amount of influence.</a:t>
            </a:r>
          </a:p>
        </p:txBody>
      </p:sp>
      <p:pic>
        <p:nvPicPr>
          <p:cNvPr id="3" name="Picture 2" descr="A graph of blue rectangular bars&#10;&#10;AI-generated content may be incorrect.">
            <a:extLst>
              <a:ext uri="{FF2B5EF4-FFF2-40B4-BE49-F238E27FC236}">
                <a16:creationId xmlns:a16="http://schemas.microsoft.com/office/drawing/2014/main" id="{35DBE54F-4B9A-AAD8-2935-816D2A8B11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9874" y="297937"/>
            <a:ext cx="8945895" cy="6262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1055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5909A8D-A338-3890-5F34-4ED2042F9C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351D0DDF-028C-091C-B171-F0420C81F3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231" y="381000"/>
            <a:ext cx="2509000" cy="677779"/>
          </a:xfrm>
        </p:spPr>
        <p:txBody>
          <a:bodyPr>
            <a:normAutofit/>
          </a:bodyPr>
          <a:lstStyle/>
          <a:p>
            <a:r>
              <a:rPr lang="en-US" dirty="0"/>
              <a:t>Maastricht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F5382D9-9460-8D86-E54E-A467E491E3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46231" y="1313445"/>
            <a:ext cx="2509000" cy="4718385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Running the second weather station with influence and this RF is so simple.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Again, this RF has all the years available but, we’re only focusing on  Maastricht weather station.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Our Model Accuracy was: 1.0 – I assume simply because we are working with one weather station.</a:t>
            </a:r>
          </a:p>
        </p:txBody>
      </p:sp>
      <p:pic>
        <p:nvPicPr>
          <p:cNvPr id="4" name="Picture 3" descr="A diagram of a network&#10;&#10;AI-generated content may be incorrect.">
            <a:extLst>
              <a:ext uri="{FF2B5EF4-FFF2-40B4-BE49-F238E27FC236}">
                <a16:creationId xmlns:a16="http://schemas.microsoft.com/office/drawing/2014/main" id="{20FAC239-3E91-4E73-8A76-7E46B33009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5231" y="1069807"/>
            <a:ext cx="9436772" cy="4718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5804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B2D0ADB-25C3-ABAC-19A7-C8A6B55CFF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E14E0BB-7EFB-C786-68E2-26DA433875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Maastricht</a:t>
            </a:r>
            <a:br>
              <a:rPr lang="en-US" dirty="0"/>
            </a:br>
            <a:r>
              <a:rPr lang="en-US" dirty="0"/>
              <a:t>Feature Importance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7E93F37-D788-6DEC-C870-A1EAB2EAAAA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When creating Feature Importance there were 9 values.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Again, we can see that like in the main RF, our top influencing features are precipitation, temperature max and temperature mean.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Our sum  for Maastricht is 0.0979</a:t>
            </a:r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174CF5A-C468-04BF-E57B-D50071F1B5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3875" y="1528497"/>
            <a:ext cx="5325218" cy="3801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2549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</TotalTime>
  <Words>760</Words>
  <Application>Microsoft Office PowerPoint</Application>
  <PresentationFormat>Widescreen</PresentationFormat>
  <Paragraphs>63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Aptos</vt:lpstr>
      <vt:lpstr>Aptos Display</vt:lpstr>
      <vt:lpstr>Arial</vt:lpstr>
      <vt:lpstr>Office Theme</vt:lpstr>
      <vt:lpstr>ML2 2.3</vt:lpstr>
      <vt:lpstr>Random Forest</vt:lpstr>
      <vt:lpstr>Random Forest  Feature Importance</vt:lpstr>
      <vt:lpstr>Random Forest  Bar Chart</vt:lpstr>
      <vt:lpstr>Dusseldorf</vt:lpstr>
      <vt:lpstr>Dusseldorf Feature Importance</vt:lpstr>
      <vt:lpstr>Dusseldorf Bar Chart</vt:lpstr>
      <vt:lpstr>Maastricht</vt:lpstr>
      <vt:lpstr>Maastricht Feature Importance</vt:lpstr>
      <vt:lpstr>Maastricht Bar Chart</vt:lpstr>
      <vt:lpstr>Basel</vt:lpstr>
      <vt:lpstr>Basel Feature Importance</vt:lpstr>
      <vt:lpstr>Basel Bar Chart</vt:lpstr>
      <vt:lpstr>Conclusion</vt:lpstr>
      <vt:lpstr>END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Jordan M</dc:creator>
  <cp:lastModifiedBy>Jordan M</cp:lastModifiedBy>
  <cp:revision>1</cp:revision>
  <dcterms:created xsi:type="dcterms:W3CDTF">2025-07-10T23:22:03Z</dcterms:created>
  <dcterms:modified xsi:type="dcterms:W3CDTF">2025-07-11T00:09:33Z</dcterms:modified>
</cp:coreProperties>
</file>